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24779"/>
            <a:ext cx="5970270" cy="921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 indent="448945">
              <a:lnSpc>
                <a:spcPct val="144200"/>
              </a:lnSpc>
            </a:pPr>
            <a:r>
              <a:rPr dirty="0" sz="1200" spc="-5">
                <a:latin typeface="Times New Roman"/>
                <a:cs typeface="Times New Roman"/>
              </a:rPr>
              <a:t>ООО «Торговый </a:t>
            </a:r>
            <a:r>
              <a:rPr dirty="0" sz="1200">
                <a:latin typeface="Times New Roman"/>
                <a:cs typeface="Times New Roman"/>
              </a:rPr>
              <a:t>Дом </a:t>
            </a:r>
            <a:r>
              <a:rPr dirty="0" sz="1200" spc="-5">
                <a:latin typeface="Times New Roman"/>
                <a:cs typeface="Times New Roman"/>
              </a:rPr>
              <a:t>«УНКОМТЕХ»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крупнейший поставщик кабельно</a:t>
            </a:r>
            <a:r>
              <a:rPr dirty="0" sz="1200" spc="-5">
                <a:latin typeface="Times New Roman"/>
                <a:cs typeface="Times New Roman"/>
              </a:rPr>
              <a:t>-  </a:t>
            </a:r>
            <a:r>
              <a:rPr dirty="0" sz="1200" spc="-5">
                <a:latin typeface="Times New Roman"/>
                <a:cs typeface="Times New Roman"/>
              </a:rPr>
              <a:t>проводниковой   продукции   в   России   и   </a:t>
            </a:r>
            <a:r>
              <a:rPr dirty="0" sz="1200">
                <a:latin typeface="Times New Roman"/>
                <a:cs typeface="Times New Roman"/>
              </a:rPr>
              <a:t>СНГ,   торговый   </a:t>
            </a:r>
            <a:r>
              <a:rPr dirty="0" sz="1200" spc="-5">
                <a:latin typeface="Times New Roman"/>
                <a:cs typeface="Times New Roman"/>
              </a:rPr>
              <a:t>представитель   заводов 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АО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«Иркутсккабель» </a:t>
            </a:r>
            <a:r>
              <a:rPr dirty="0" sz="1200" spc="-5">
                <a:latin typeface="Times New Roman"/>
                <a:cs typeface="Times New Roman"/>
              </a:rPr>
              <a:t>и </a:t>
            </a:r>
            <a:r>
              <a:rPr dirty="0" sz="1200">
                <a:latin typeface="Times New Roman"/>
                <a:cs typeface="Times New Roman"/>
              </a:rPr>
              <a:t>АО </a:t>
            </a:r>
            <a:r>
              <a:rPr dirty="0" sz="1200" spc="-10">
                <a:latin typeface="Times New Roman"/>
                <a:cs typeface="Times New Roman"/>
              </a:rPr>
              <a:t>«Кирскабель», </a:t>
            </a:r>
            <a:r>
              <a:rPr dirty="0" sz="1200" spc="-5">
                <a:latin typeface="Times New Roman"/>
                <a:cs typeface="Times New Roman"/>
              </a:rPr>
              <a:t>насчитывающий </a:t>
            </a:r>
            <a:r>
              <a:rPr dirty="0" sz="1200">
                <a:latin typeface="Times New Roman"/>
                <a:cs typeface="Times New Roman"/>
              </a:rPr>
              <a:t>20 </a:t>
            </a:r>
            <a:r>
              <a:rPr dirty="0" sz="1200" spc="-5">
                <a:latin typeface="Times New Roman"/>
                <a:cs typeface="Times New Roman"/>
              </a:rPr>
              <a:t>региональных филиалов в  </a:t>
            </a:r>
            <a:r>
              <a:rPr dirty="0" sz="1200" spc="-5">
                <a:latin typeface="Times New Roman"/>
                <a:cs typeface="Times New Roman"/>
              </a:rPr>
              <a:t>России, Республиках Казахстан и Беларусь </a:t>
            </a:r>
            <a:r>
              <a:rPr dirty="0" sz="1200">
                <a:latin typeface="Times New Roman"/>
                <a:cs typeface="Times New Roman"/>
              </a:rPr>
              <a:t>(слайд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1).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</a:rPr>
              <a:t>На   протяжении   </a:t>
            </a:r>
            <a:r>
              <a:rPr dirty="0" sz="1200" spc="-5">
                <a:latin typeface="Times New Roman"/>
                <a:cs typeface="Times New Roman"/>
              </a:rPr>
              <a:t>нескольких   десятилетий   ООО   </a:t>
            </a:r>
            <a:r>
              <a:rPr dirty="0" sz="1200" spc="-15">
                <a:latin typeface="Times New Roman"/>
                <a:cs typeface="Times New Roman"/>
              </a:rPr>
              <a:t>«ТД   </a:t>
            </a:r>
            <a:r>
              <a:rPr dirty="0" sz="1200" spc="-5">
                <a:latin typeface="Times New Roman"/>
                <a:cs typeface="Times New Roman"/>
              </a:rPr>
              <a:t>«УНКОМТЕХ»  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является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основным поставщиком кабелей, применяемых в гермозоне АЭС.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время своего  </a:t>
            </a:r>
            <a:r>
              <a:rPr dirty="0" sz="1200" spc="-5">
                <a:latin typeface="Times New Roman"/>
                <a:cs typeface="Times New Roman"/>
              </a:rPr>
              <a:t>существования наша организация осуществила поставки продукции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-5">
                <a:latin typeface="Times New Roman"/>
                <a:cs typeface="Times New Roman"/>
              </a:rPr>
              <a:t>всех  </a:t>
            </a:r>
            <a:r>
              <a:rPr dirty="0" sz="1200" spc="-5">
                <a:latin typeface="Times New Roman"/>
                <a:cs typeface="Times New Roman"/>
              </a:rPr>
              <a:t>действующих и строящихся российских, 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-5">
                <a:latin typeface="Times New Roman"/>
                <a:cs typeface="Times New Roman"/>
              </a:rPr>
              <a:t>также зарубежных атомных станций, в числе  </a:t>
            </a:r>
            <a:r>
              <a:rPr dirty="0" sz="1200">
                <a:latin typeface="Times New Roman"/>
                <a:cs typeface="Times New Roman"/>
              </a:rPr>
              <a:t>которых </a:t>
            </a:r>
            <a:r>
              <a:rPr dirty="0" sz="1200" spc="-5">
                <a:latin typeface="Times New Roman"/>
                <a:cs typeface="Times New Roman"/>
              </a:rPr>
              <a:t>«Белорусская»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«Тяньваньская» </a:t>
            </a:r>
            <a:r>
              <a:rPr dirty="0" sz="1200">
                <a:latin typeface="Times New Roman"/>
                <a:cs typeface="Times New Roman"/>
              </a:rPr>
              <a:t>(Китай), </a:t>
            </a:r>
            <a:r>
              <a:rPr dirty="0" sz="1200" spc="-5">
                <a:latin typeface="Times New Roman"/>
                <a:cs typeface="Times New Roman"/>
              </a:rPr>
              <a:t>«Бушер» </a:t>
            </a:r>
            <a:r>
              <a:rPr dirty="0" sz="1200">
                <a:latin typeface="Times New Roman"/>
                <a:cs typeface="Times New Roman"/>
              </a:rPr>
              <a:t>(Иран) </a:t>
            </a:r>
            <a:r>
              <a:rPr dirty="0" sz="1200" spc="-5">
                <a:latin typeface="Times New Roman"/>
                <a:cs typeface="Times New Roman"/>
              </a:rPr>
              <a:t>и «Куданкулам»  </a:t>
            </a:r>
            <a:r>
              <a:rPr dirty="0" sz="1200" spc="-5">
                <a:latin typeface="Times New Roman"/>
                <a:cs typeface="Times New Roman"/>
              </a:rPr>
              <a:t>(Индия). Номенклатура поставляемой продукции включает в себя силовые и  контрольные кабели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низкое напряжение, </a:t>
            </a:r>
            <a:r>
              <a:rPr dirty="0" sz="1200" spc="-10">
                <a:latin typeface="Times New Roman"/>
                <a:cs typeface="Times New Roman"/>
              </a:rPr>
              <a:t>широкую </a:t>
            </a:r>
            <a:r>
              <a:rPr dirty="0" sz="1200">
                <a:latin typeface="Times New Roman"/>
                <a:cs typeface="Times New Roman"/>
              </a:rPr>
              <a:t>линейку кабелей для </a:t>
            </a:r>
            <a:r>
              <a:rPr dirty="0" sz="1200" spc="-5">
                <a:latin typeface="Times New Roman"/>
                <a:cs typeface="Times New Roman"/>
              </a:rPr>
              <a:t>оборудования  </a:t>
            </a:r>
            <a:r>
              <a:rPr dirty="0" sz="1200" spc="-5">
                <a:latin typeface="Times New Roman"/>
                <a:cs typeface="Times New Roman"/>
              </a:rPr>
              <a:t>АСУТП, </a:t>
            </a:r>
            <a:r>
              <a:rPr dirty="0" sz="1200">
                <a:latin typeface="Times New Roman"/>
                <a:cs typeface="Times New Roman"/>
              </a:rPr>
              <a:t>а также </a:t>
            </a:r>
            <a:r>
              <a:rPr dirty="0" sz="1200" spc="-5">
                <a:latin typeface="Times New Roman"/>
                <a:cs typeface="Times New Roman"/>
              </a:rPr>
              <a:t>силовые огнестойкие кабели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напряжение </a:t>
            </a:r>
            <a:r>
              <a:rPr dirty="0" sz="1200" spc="-10">
                <a:latin typeface="Times New Roman"/>
                <a:cs typeface="Times New Roman"/>
              </a:rPr>
              <a:t>до </a:t>
            </a:r>
            <a:r>
              <a:rPr dirty="0" sz="1200">
                <a:latin typeface="Times New Roman"/>
                <a:cs typeface="Times New Roman"/>
              </a:rPr>
              <a:t>10 кВ с </a:t>
            </a:r>
            <a:r>
              <a:rPr dirty="0" sz="1200" spc="-5">
                <a:latin typeface="Times New Roman"/>
                <a:cs typeface="Times New Roman"/>
              </a:rPr>
              <a:t>пределом  </a:t>
            </a:r>
            <a:r>
              <a:rPr dirty="0" sz="1200" spc="-5">
                <a:latin typeface="Times New Roman"/>
                <a:cs typeface="Times New Roman"/>
              </a:rPr>
              <a:t>огнестойкости </a:t>
            </a:r>
            <a:r>
              <a:rPr dirty="0" sz="1200">
                <a:latin typeface="Times New Roman"/>
                <a:cs typeface="Times New Roman"/>
              </a:rPr>
              <a:t>до 180 </a:t>
            </a:r>
            <a:r>
              <a:rPr dirty="0" sz="1200" spc="-5">
                <a:latin typeface="Times New Roman"/>
                <a:cs typeface="Times New Roman"/>
              </a:rPr>
              <a:t>минут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Следует </a:t>
            </a:r>
            <a:r>
              <a:rPr dirty="0" sz="1200">
                <a:latin typeface="Times New Roman"/>
                <a:cs typeface="Times New Roman"/>
              </a:rPr>
              <a:t>отметить, </a:t>
            </a:r>
            <a:r>
              <a:rPr dirty="0" sz="1200" spc="-5">
                <a:latin typeface="Times New Roman"/>
                <a:cs typeface="Times New Roman"/>
              </a:rPr>
              <a:t>что в составе поставляемой продукции  </a:t>
            </a:r>
            <a:r>
              <a:rPr dirty="0" sz="1200" spc="-5">
                <a:latin typeface="Times New Roman"/>
                <a:cs typeface="Times New Roman"/>
              </a:rPr>
              <a:t>присутствуют кабели, способные обеспечивать работоспособность в режиме аварий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потерей теплоносителя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LOCA (слайд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2).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 indent="448945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ООО </a:t>
            </a:r>
            <a:r>
              <a:rPr dirty="0" sz="1200" spc="-15">
                <a:latin typeface="Times New Roman"/>
                <a:cs typeface="Times New Roman"/>
              </a:rPr>
              <a:t>«ТД </a:t>
            </a:r>
            <a:r>
              <a:rPr dirty="0" sz="1200" spc="-5">
                <a:latin typeface="Times New Roman"/>
                <a:cs typeface="Times New Roman"/>
              </a:rPr>
              <a:t>«УНКОМТЕХ» является единственным поставщиком уникальной  </a:t>
            </a:r>
            <a:r>
              <a:rPr dirty="0" sz="1200" spc="-5">
                <a:latin typeface="Times New Roman"/>
                <a:cs typeface="Times New Roman"/>
              </a:rPr>
              <a:t>продукции производства АО «Кирскабель»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кабелей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минеральной изоляцией в  </a:t>
            </a:r>
            <a:r>
              <a:rPr dirty="0" sz="1200" spc="-5">
                <a:latin typeface="Times New Roman"/>
                <a:cs typeface="Times New Roman"/>
              </a:rPr>
              <a:t>металлических оболочках, предназначенных для систем </a:t>
            </a:r>
            <a:r>
              <a:rPr dirty="0" sz="1200">
                <a:latin typeface="Times New Roman"/>
                <a:cs typeface="Times New Roman"/>
              </a:rPr>
              <a:t>контроля </a:t>
            </a:r>
            <a:r>
              <a:rPr dirty="0" sz="1200" spc="-5">
                <a:latin typeface="Times New Roman"/>
                <a:cs typeface="Times New Roman"/>
              </a:rPr>
              <a:t>концентрации водорода  </a:t>
            </a:r>
            <a:r>
              <a:rPr dirty="0" sz="1200" spc="-5">
                <a:latin typeface="Times New Roman"/>
                <a:cs typeface="Times New Roman"/>
              </a:rPr>
              <a:t>в гермообъеме </a:t>
            </a:r>
            <a:r>
              <a:rPr dirty="0" sz="1200">
                <a:latin typeface="Times New Roman"/>
                <a:cs typeface="Times New Roman"/>
              </a:rPr>
              <a:t>реакторных </a:t>
            </a:r>
            <a:r>
              <a:rPr dirty="0" sz="1200" spc="-5">
                <a:latin typeface="Times New Roman"/>
                <a:cs typeface="Times New Roman"/>
              </a:rPr>
              <a:t>установок атомных станций, используемых в рамках  </a:t>
            </a:r>
            <a:r>
              <a:rPr dirty="0" sz="1200" spc="-5">
                <a:latin typeface="Times New Roman"/>
                <a:cs typeface="Times New Roman"/>
              </a:rPr>
              <a:t>реализации Отраслевого плана работ </a:t>
            </a:r>
            <a:r>
              <a:rPr dirty="0" sz="1200">
                <a:latin typeface="Times New Roman"/>
                <a:cs typeface="Times New Roman"/>
              </a:rPr>
              <a:t>по повышению уровня </a:t>
            </a:r>
            <a:r>
              <a:rPr dirty="0" sz="1200" spc="-5">
                <a:latin typeface="Times New Roman"/>
                <a:cs typeface="Times New Roman"/>
              </a:rPr>
              <a:t>безопасности действующих  </a:t>
            </a:r>
            <a:r>
              <a:rPr dirty="0" sz="1200" spc="-5">
                <a:latin typeface="Times New Roman"/>
                <a:cs typeface="Times New Roman"/>
              </a:rPr>
              <a:t>российских АЭС после аварии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АЭС «Фукусима»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Вся поставляемая кабельная  продукция обладает </a:t>
            </a:r>
            <a:r>
              <a:rPr dirty="0" sz="1200">
                <a:latin typeface="Times New Roman"/>
                <a:cs typeface="Times New Roman"/>
              </a:rPr>
              <a:t>повышенной </a:t>
            </a:r>
            <a:r>
              <a:rPr dirty="0" sz="1200" spc="-5">
                <a:latin typeface="Times New Roman"/>
                <a:cs typeface="Times New Roman"/>
              </a:rPr>
              <a:t>стойкостью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вредным воздействующим факторам в  </a:t>
            </a:r>
            <a:r>
              <a:rPr dirty="0" sz="1200" spc="-5">
                <a:latin typeface="Times New Roman"/>
                <a:cs typeface="Times New Roman"/>
              </a:rPr>
              <a:t>гермообъеме АЭС и обеспечивает длительную работоспособность </a:t>
            </a:r>
            <a:r>
              <a:rPr dirty="0" sz="1200" spc="-1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высоких  </a:t>
            </a:r>
            <a:r>
              <a:rPr dirty="0" sz="1200" spc="-5">
                <a:latin typeface="Times New Roman"/>
                <a:cs typeface="Times New Roman"/>
              </a:rPr>
              <a:t>температурах </a:t>
            </a:r>
            <a:r>
              <a:rPr dirty="0" sz="1200">
                <a:latin typeface="Times New Roman"/>
                <a:cs typeface="Times New Roman"/>
              </a:rPr>
              <a:t>(до </a:t>
            </a:r>
            <a:r>
              <a:rPr dirty="0" sz="1200" spc="-5">
                <a:latin typeface="Times New Roman"/>
                <a:cs typeface="Times New Roman"/>
              </a:rPr>
              <a:t>600С˚), что подтверждается многолетним опытом использования и  </a:t>
            </a:r>
            <a:r>
              <a:rPr dirty="0" sz="1200" spc="-5">
                <a:latin typeface="Times New Roman"/>
                <a:cs typeface="Times New Roman"/>
              </a:rPr>
              <a:t>неоднократными испытаниями, проведенными независимыми испытательными  лабораториями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>
                <a:latin typeface="Times New Roman"/>
                <a:cs typeface="Times New Roman"/>
              </a:rPr>
              <a:t>2013 </a:t>
            </a:r>
            <a:r>
              <a:rPr dirty="0" sz="1200">
                <a:latin typeface="Times New Roman"/>
                <a:cs typeface="Times New Roman"/>
              </a:rPr>
              <a:t>по 2018 </a:t>
            </a:r>
            <a:r>
              <a:rPr dirty="0" sz="1200" spc="-5">
                <a:latin typeface="Times New Roman"/>
                <a:cs typeface="Times New Roman"/>
              </a:rPr>
              <a:t>гг. </a:t>
            </a:r>
            <a:r>
              <a:rPr dirty="0" sz="1200">
                <a:latin typeface="Times New Roman"/>
                <a:cs typeface="Times New Roman"/>
              </a:rPr>
              <a:t>кабели с </a:t>
            </a:r>
            <a:r>
              <a:rPr dirty="0" sz="1200" spc="-5">
                <a:latin typeface="Times New Roman"/>
                <a:cs typeface="Times New Roman"/>
              </a:rPr>
              <a:t>минеральной изоляцией производства  </a:t>
            </a:r>
            <a:r>
              <a:rPr dirty="0" sz="1200" spc="-5">
                <a:latin typeface="Times New Roman"/>
                <a:cs typeface="Times New Roman"/>
              </a:rPr>
              <a:t>АО «Кирскабель» </a:t>
            </a:r>
            <a:r>
              <a:rPr dirty="0" sz="1200">
                <a:latin typeface="Times New Roman"/>
                <a:cs typeface="Times New Roman"/>
              </a:rPr>
              <a:t>применялись </a:t>
            </a:r>
            <a:r>
              <a:rPr dirty="0" sz="1200" spc="-5">
                <a:latin typeface="Times New Roman"/>
                <a:cs typeface="Times New Roman"/>
              </a:rPr>
              <a:t>в системах контроля концентрации </a:t>
            </a:r>
            <a:r>
              <a:rPr dirty="0" sz="1200">
                <a:latin typeface="Times New Roman"/>
                <a:cs typeface="Times New Roman"/>
              </a:rPr>
              <a:t>водорода на  </a:t>
            </a:r>
            <a:r>
              <a:rPr dirty="0" sz="1200" spc="-5">
                <a:latin typeface="Times New Roman"/>
                <a:cs typeface="Times New Roman"/>
              </a:rPr>
              <a:t>следующих объектах АО </a:t>
            </a:r>
            <a:r>
              <a:rPr dirty="0" sz="1200" spc="-10">
                <a:latin typeface="Times New Roman"/>
                <a:cs typeface="Times New Roman"/>
              </a:rPr>
              <a:t>«Концерн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«Росэнергоатом»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20"/>
              </a:spcBef>
            </a:pPr>
            <a:r>
              <a:rPr dirty="0" sz="1200">
                <a:latin typeface="Times New Roman"/>
                <a:cs typeface="Times New Roman"/>
              </a:rPr>
              <a:t>2013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461645" marR="3339465">
              <a:lnSpc>
                <a:spcPct val="1437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Энергоблок №1 Ростовской АЭС  Энергоблок №2 Кольской </a:t>
            </a:r>
            <a:r>
              <a:rPr dirty="0" sz="1200">
                <a:latin typeface="Times New Roman"/>
                <a:cs typeface="Times New Roman"/>
              </a:rPr>
              <a:t>АЭС</a:t>
            </a:r>
            <a:r>
              <a:rPr dirty="0" sz="1200">
                <a:latin typeface="Times New Roman"/>
                <a:cs typeface="Times New Roman"/>
              </a:rPr>
              <a:t>.  </a:t>
            </a:r>
            <a:r>
              <a:rPr dirty="0" sz="1200">
                <a:latin typeface="Times New Roman"/>
                <a:cs typeface="Times New Roman"/>
              </a:rPr>
              <a:t>2014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461645" marR="3420745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Энергоблок №1 Кольской </a:t>
            </a:r>
            <a:r>
              <a:rPr dirty="0" sz="1200">
                <a:latin typeface="Times New Roman"/>
                <a:cs typeface="Times New Roman"/>
              </a:rPr>
              <a:t>АЭС</a:t>
            </a:r>
            <a:r>
              <a:rPr dirty="0" sz="1200">
                <a:latin typeface="Times New Roman"/>
                <a:cs typeface="Times New Roman"/>
              </a:rPr>
              <a:t>.  </a:t>
            </a:r>
            <a:r>
              <a:rPr dirty="0" sz="1200">
                <a:latin typeface="Times New Roman"/>
                <a:cs typeface="Times New Roman"/>
              </a:rPr>
              <a:t>2015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</a:rPr>
              <a:t>Энергоблок №3 Новоронежской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АЭС.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24779"/>
            <a:ext cx="5968365" cy="527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1645" marR="3001645">
              <a:lnSpc>
                <a:spcPct val="144200"/>
              </a:lnSpc>
            </a:pPr>
            <a:r>
              <a:rPr dirty="0" sz="1200" spc="-5">
                <a:latin typeface="Times New Roman"/>
                <a:cs typeface="Times New Roman"/>
              </a:rPr>
              <a:t>Энергоблок №4 Новоронежской АЭС.  </a:t>
            </a:r>
            <a:r>
              <a:rPr dirty="0" sz="1200">
                <a:latin typeface="Times New Roman"/>
                <a:cs typeface="Times New Roman"/>
              </a:rPr>
              <a:t>2016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Энергоблока </a:t>
            </a:r>
            <a:r>
              <a:rPr dirty="0" sz="1200" spc="-5">
                <a:latin typeface="Times New Roman"/>
                <a:cs typeface="Times New Roman"/>
              </a:rPr>
              <a:t>№4 Ростовской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АЭС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1645" marR="306832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Энергоблока №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Тяньваньской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АЭС</a:t>
            </a:r>
            <a:r>
              <a:rPr dirty="0" sz="1200">
                <a:latin typeface="Times New Roman"/>
                <a:cs typeface="Times New Roman"/>
              </a:rPr>
              <a:t>.  </a:t>
            </a:r>
            <a:r>
              <a:rPr dirty="0" sz="1200">
                <a:latin typeface="Times New Roman"/>
                <a:cs typeface="Times New Roman"/>
              </a:rPr>
              <a:t>2017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461645" marR="284861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Энергоблока №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Тяньваньской </a:t>
            </a:r>
            <a:r>
              <a:rPr dirty="0" sz="1200">
                <a:latin typeface="Times New Roman"/>
                <a:cs typeface="Times New Roman"/>
              </a:rPr>
              <a:t>АЭС</a:t>
            </a:r>
            <a:r>
              <a:rPr dirty="0" sz="1200">
                <a:latin typeface="Times New Roman"/>
                <a:cs typeface="Times New Roman"/>
              </a:rPr>
              <a:t>.  </a:t>
            </a:r>
            <a:r>
              <a:rPr dirty="0" sz="1200">
                <a:latin typeface="Times New Roman"/>
                <a:cs typeface="Times New Roman"/>
              </a:rPr>
              <a:t>Энергоблока №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Ленинградской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АЭС</a:t>
            </a:r>
            <a:r>
              <a:rPr dirty="0" sz="1200">
                <a:latin typeface="Times New Roman"/>
                <a:cs typeface="Times New Roman"/>
              </a:rPr>
              <a:t>-2.  </a:t>
            </a:r>
            <a:r>
              <a:rPr dirty="0" sz="1200" spc="-5">
                <a:latin typeface="Times New Roman"/>
                <a:cs typeface="Times New Roman"/>
              </a:rPr>
              <a:t>Энергоблок №5 Новоронежской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АЭС.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2018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Энергоблоки </a:t>
            </a:r>
            <a:r>
              <a:rPr dirty="0" sz="1200" spc="-5">
                <a:latin typeface="Times New Roman"/>
                <a:cs typeface="Times New Roman"/>
              </a:rPr>
              <a:t>№3,4,5. Нововоронежская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АЭС.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Times New Roman"/>
                <a:cs typeface="Times New Roman"/>
              </a:rPr>
              <a:t>Кроме   вышеуказанных   проектов   кабели   </a:t>
            </a:r>
            <a:r>
              <a:rPr dirty="0" sz="1200">
                <a:latin typeface="Times New Roman"/>
                <a:cs typeface="Times New Roman"/>
              </a:rPr>
              <a:t>с   </a:t>
            </a:r>
            <a:r>
              <a:rPr dirty="0" sz="1200" spc="-5">
                <a:latin typeface="Times New Roman"/>
                <a:cs typeface="Times New Roman"/>
              </a:rPr>
              <a:t>минеральной   изоляцией  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успешно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применяются в системах контроля, регулирования, и </a:t>
            </a:r>
            <a:r>
              <a:rPr dirty="0" sz="1200" spc="-10">
                <a:latin typeface="Times New Roman"/>
                <a:cs typeface="Times New Roman"/>
              </a:rPr>
              <a:t>управления </a:t>
            </a:r>
            <a:r>
              <a:rPr dirty="0" sz="1200" spc="-5">
                <a:latin typeface="Times New Roman"/>
                <a:cs typeface="Times New Roman"/>
              </a:rPr>
              <a:t>технологическими  </a:t>
            </a:r>
            <a:r>
              <a:rPr dirty="0" sz="1200" spc="-5">
                <a:latin typeface="Times New Roman"/>
                <a:cs typeface="Times New Roman"/>
              </a:rPr>
              <a:t>процессами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атомных электростанциях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реакторами РБМК в зоне контролируемого  </a:t>
            </a:r>
            <a:r>
              <a:rPr dirty="0" sz="1200" spc="-5">
                <a:latin typeface="Times New Roman"/>
                <a:cs typeface="Times New Roman"/>
              </a:rPr>
              <a:t>доступа, включая </a:t>
            </a:r>
            <a:r>
              <a:rPr dirty="0" sz="1200">
                <a:latin typeface="Times New Roman"/>
                <a:cs typeface="Times New Roman"/>
              </a:rPr>
              <a:t>гермозону </a:t>
            </a:r>
            <a:r>
              <a:rPr dirty="0" sz="1200" spc="-5">
                <a:latin typeface="Times New Roman"/>
                <a:cs typeface="Times New Roman"/>
              </a:rPr>
              <a:t>в условиях запроектных аварий, в системах обнаружения  </a:t>
            </a:r>
            <a:r>
              <a:rPr dirty="0" sz="1200" spc="-5">
                <a:latin typeface="Times New Roman"/>
                <a:cs typeface="Times New Roman"/>
              </a:rPr>
              <a:t>течи </a:t>
            </a:r>
            <a:r>
              <a:rPr dirty="0" sz="1200">
                <a:latin typeface="Times New Roman"/>
                <a:cs typeface="Times New Roman"/>
              </a:rPr>
              <a:t>теплоносителя, а также </a:t>
            </a:r>
            <a:r>
              <a:rPr dirty="0" sz="1200" spc="-5">
                <a:latin typeface="Times New Roman"/>
                <a:cs typeface="Times New Roman"/>
              </a:rPr>
              <a:t>в качестве </a:t>
            </a:r>
            <a:r>
              <a:rPr dirty="0" sz="1200">
                <a:latin typeface="Times New Roman"/>
                <a:cs typeface="Times New Roman"/>
              </a:rPr>
              <a:t>кабельных </a:t>
            </a:r>
            <a:r>
              <a:rPr dirty="0" sz="1200" spc="-5">
                <a:latin typeface="Times New Roman"/>
                <a:cs typeface="Times New Roman"/>
              </a:rPr>
              <a:t>электронагревателей в зонах </a:t>
            </a:r>
            <a:r>
              <a:rPr dirty="0" sz="1200">
                <a:latin typeface="Times New Roman"/>
                <a:cs typeface="Times New Roman"/>
              </a:rPr>
              <a:t>с  </a:t>
            </a:r>
            <a:r>
              <a:rPr dirty="0" sz="1200" spc="-5">
                <a:latin typeface="Times New Roman"/>
                <a:cs typeface="Times New Roman"/>
              </a:rPr>
              <a:t>повышенными требованиями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безопасности (слайд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3).</a:t>
            </a:r>
            <a:endParaRPr sz="1200">
              <a:latin typeface="Times New Roman"/>
              <a:cs typeface="Times New Roman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Вся  поставляемая  </a:t>
            </a:r>
            <a:r>
              <a:rPr dirty="0" sz="1200">
                <a:latin typeface="Times New Roman"/>
                <a:cs typeface="Times New Roman"/>
              </a:rPr>
              <a:t>ООО  </a:t>
            </a:r>
            <a:r>
              <a:rPr dirty="0" sz="1200" spc="-15">
                <a:latin typeface="Times New Roman"/>
                <a:cs typeface="Times New Roman"/>
              </a:rPr>
              <a:t>«ТД  </a:t>
            </a:r>
            <a:r>
              <a:rPr dirty="0" sz="1200" spc="-5">
                <a:latin typeface="Times New Roman"/>
                <a:cs typeface="Times New Roman"/>
              </a:rPr>
              <a:t>«УНКОМТЕХ»  продукция  проходит  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непрерывный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контроль качества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производственных площадках заводов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изготовителей и полностью  соответствует всем нормам и требованиям, предъявляемым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-5">
                <a:latin typeface="Times New Roman"/>
                <a:cs typeface="Times New Roman"/>
              </a:rPr>
              <a:t>кабельным изделиям,  </a:t>
            </a:r>
            <a:r>
              <a:rPr dirty="0" sz="1200" spc="-5">
                <a:latin typeface="Times New Roman"/>
                <a:cs typeface="Times New Roman"/>
              </a:rPr>
              <a:t>применяемым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атомных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станциях.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Переплетчиков Андрей</dc:creator>
  <dcterms:created xsi:type="dcterms:W3CDTF">2018-12-04T09:31:36Z</dcterms:created>
  <dcterms:modified xsi:type="dcterms:W3CDTF">2018-12-04T09:31:36Z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2018-11-30T00:00:00Z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2018-12-04T00:00:00Z</vt:filetime>
  </property>
</Properties>
</file>